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55" r:id="rId4"/>
  </p:sldMasterIdLst>
  <p:notesMasterIdLst>
    <p:notesMasterId r:id="rId14"/>
  </p:notesMasterIdLst>
  <p:sldIdLst>
    <p:sldId id="272" r:id="rId5"/>
    <p:sldId id="330" r:id="rId6"/>
    <p:sldId id="331" r:id="rId7"/>
    <p:sldId id="337" r:id="rId8"/>
    <p:sldId id="333" r:id="rId9"/>
    <p:sldId id="334" r:id="rId10"/>
    <p:sldId id="335" r:id="rId11"/>
    <p:sldId id="336" r:id="rId12"/>
    <p:sldId id="329" r:id="rId13"/>
  </p:sldIdLst>
  <p:sldSz cx="12192000" cy="6858000"/>
  <p:notesSz cx="6858000" cy="9144000"/>
  <p:embeddedFontLst>
    <p:embeddedFont>
      <p:font typeface="Segoe Pro Display Semibold" panose="020B0604020202020204" charset="0"/>
      <p:bold r:id="rId15"/>
    </p:embeddedFont>
    <p:embeddedFont>
      <p:font typeface="Segoe Pro Display SemiLight" panose="020B0402040204020203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egoe Pro Display" panose="020B060402020202020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D80FF3-7BED-40E8-91C3-947EABC1BFFA}">
          <p14:sldIdLst>
            <p14:sldId id="272"/>
            <p14:sldId id="330"/>
            <p14:sldId id="331"/>
            <p14:sldId id="337"/>
            <p14:sldId id="333"/>
            <p14:sldId id="334"/>
            <p14:sldId id="335"/>
            <p14:sldId id="336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89"/>
    <a:srgbClr val="01654B"/>
    <a:srgbClr val="F15522"/>
    <a:srgbClr val="14578E"/>
    <a:srgbClr val="B01942"/>
    <a:srgbClr val="00528A"/>
    <a:srgbClr val="0B4F8D"/>
    <a:srgbClr val="3366CC"/>
    <a:srgbClr val="001E4B"/>
    <a:srgbClr val="535C6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38" autoAdjust="0"/>
    <p:restoredTop sz="94670" autoAdjust="0"/>
  </p:normalViewPr>
  <p:slideViewPr>
    <p:cSldViewPr snapToGrid="0">
      <p:cViewPr varScale="1">
        <p:scale>
          <a:sx n="103" d="100"/>
          <a:sy n="103" d="100"/>
        </p:scale>
        <p:origin x="84" y="156"/>
      </p:cViewPr>
      <p:guideLst/>
    </p:cSldViewPr>
  </p:slideViewPr>
  <p:outlineViewPr>
    <p:cViewPr>
      <p:scale>
        <a:sx n="33" d="100"/>
        <a:sy n="33" d="100"/>
      </p:scale>
      <p:origin x="0" y="-158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8" d="100"/>
        <a:sy n="138" d="100"/>
      </p:scale>
      <p:origin x="0" y="-32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0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CA" sz="4400" b="0" i="0" baseline="0" dirty="0">
                <a:solidFill>
                  <a:srgbClr val="001E4B"/>
                </a:solidFill>
                <a:latin typeface="+mj-lt"/>
              </a:rPr>
              <a:t>Chart</a:t>
            </a:r>
            <a:r>
              <a:rPr lang="en-CA" sz="4400" b="0" i="0" baseline="0" dirty="0">
                <a:latin typeface="+mj-lt"/>
              </a:rPr>
              <a:t> </a:t>
            </a:r>
            <a:r>
              <a:rPr lang="en-CA" sz="4400" b="0" i="0" baseline="0" dirty="0" smtClean="0">
                <a:latin typeface="+mj-lt"/>
              </a:rPr>
              <a:t>Title Goes Here</a:t>
            </a:r>
            <a:endParaRPr lang="en-CA" sz="4400" b="0" i="0" baseline="0" dirty="0">
              <a:latin typeface="+mj-lt"/>
            </a:endParaRPr>
          </a:p>
        </c:rich>
      </c:tx>
      <c:layout>
        <c:manualLayout>
          <c:xMode val="edge"/>
          <c:yMode val="edge"/>
          <c:x val="1.2462033536693055E-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0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4239175570154384"/>
          <c:y val="0.1828625511030452"/>
          <c:w val="0.58705047924778131"/>
          <c:h val="0.752262193991550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25400" algn="bl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25400" algn="bl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outerShdw blurRad="50800" dist="25400" algn="bl" rotWithShape="0">
                <a:srgbClr val="000000">
                  <a:alpha val="60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-1084404512"/>
        <c:axId val="-1084406688"/>
      </c:barChart>
      <c:catAx>
        <c:axId val="-108440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406688"/>
        <c:crosses val="autoZero"/>
        <c:auto val="1"/>
        <c:lblAlgn val="ctr"/>
        <c:lblOffset val="100"/>
        <c:noMultiLvlLbl val="0"/>
      </c:catAx>
      <c:valAx>
        <c:axId val="-1084406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08440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3.0846802652301886E-2"/>
          <c:y val="0.66180051251619898"/>
          <c:w val="0.13393649949325112"/>
          <c:h val="0.272692856616985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78E59-0F50-44FF-85F8-6166878525B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471B8F-6271-4838-A3CD-F04766988F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73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rporate Title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74505" y="1122364"/>
            <a:ext cx="4749655" cy="2524542"/>
          </a:xfrm>
        </p:spPr>
        <p:txBody>
          <a:bodyPr anchor="b"/>
          <a:lstStyle>
            <a:lvl1pPr algn="l">
              <a:defRPr sz="6000" spc="-3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6306" y="3844661"/>
            <a:ext cx="4707853" cy="141313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r>
              <a:rPr lang="en-CA" dirty="0" smtClean="0"/>
              <a:t> with a very long line length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379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l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145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One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40479" y="1792382"/>
            <a:ext cx="2237016" cy="3802929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92382"/>
            <a:ext cx="2237016" cy="3802929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92383"/>
            <a:ext cx="2237016" cy="3802928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40478" y="3458323"/>
            <a:ext cx="2259188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140555" y="3458323"/>
            <a:ext cx="2240573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8452356" y="3451739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3574669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3574670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3843418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135331" y="2211795"/>
            <a:ext cx="2231137" cy="9622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Three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450069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spc="-15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Four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8441905" y="3574669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29" hasCustomPrompt="1"/>
          </p:nvPr>
        </p:nvSpPr>
        <p:spPr>
          <a:xfrm>
            <a:off x="3835254" y="3574668"/>
            <a:ext cx="2231137" cy="176244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1013992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iles Blue NEW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24026"/>
            <a:ext cx="2220686" cy="4480886"/>
          </a:xfrm>
          <a:prstGeom prst="rect">
            <a:avLst/>
          </a:prstGeom>
          <a:solidFill>
            <a:srgbClr val="145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515290" y="1736818"/>
            <a:ext cx="2225911" cy="989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8864" y="1725518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One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40479" y="1724026"/>
            <a:ext cx="2237016" cy="4480885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36818"/>
            <a:ext cx="2237016" cy="4468094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24026"/>
            <a:ext cx="2237016" cy="4480885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3844037" y="1736818"/>
            <a:ext cx="2225911" cy="989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6130724" y="1736818"/>
            <a:ext cx="2225911" cy="989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8454023" y="1724025"/>
            <a:ext cx="2225911" cy="9895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516" y="40613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40478" y="4067923"/>
            <a:ext cx="2259188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140555" y="4067923"/>
            <a:ext cx="2240573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8452356" y="4061339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4184269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4184270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3835253" y="1725518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133008" y="1725518"/>
            <a:ext cx="2231137" cy="9622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Three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460950" y="1725518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spc="-15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Four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8441905" y="4184269"/>
            <a:ext cx="2231137" cy="17624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29" hasCustomPrompt="1"/>
          </p:nvPr>
        </p:nvSpPr>
        <p:spPr>
          <a:xfrm>
            <a:off x="3835254" y="4184268"/>
            <a:ext cx="2231137" cy="176244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124686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le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One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40479" y="1792382"/>
            <a:ext cx="2237016" cy="3802929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92382"/>
            <a:ext cx="2237016" cy="3802929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92383"/>
            <a:ext cx="2237016" cy="3802928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40478" y="3458323"/>
            <a:ext cx="2259188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140555" y="3458323"/>
            <a:ext cx="2240573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8452356" y="3451739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3574669"/>
            <a:ext cx="2231137" cy="178110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10065" y="3574668"/>
            <a:ext cx="2231137" cy="178110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3843418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135331" y="2211795"/>
            <a:ext cx="2231137" cy="9622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Three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450069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spc="-15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Four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8441905" y="3574669"/>
            <a:ext cx="2231137" cy="178110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29" hasCustomPrompt="1"/>
          </p:nvPr>
        </p:nvSpPr>
        <p:spPr>
          <a:xfrm>
            <a:off x="3835254" y="3574669"/>
            <a:ext cx="2231137" cy="1781102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624609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il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One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40479" y="1792382"/>
            <a:ext cx="2237016" cy="3802929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92382"/>
            <a:ext cx="2237016" cy="3802929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92383"/>
            <a:ext cx="2237016" cy="3802928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840478" y="3458323"/>
            <a:ext cx="2259188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6140555" y="3458323"/>
            <a:ext cx="2240573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8452356" y="3451739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3574669"/>
            <a:ext cx="2231137" cy="18122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3574670"/>
            <a:ext cx="2231137" cy="18122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25" hasCustomPrompt="1"/>
          </p:nvPr>
        </p:nvSpPr>
        <p:spPr>
          <a:xfrm>
            <a:off x="3843418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Two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6" hasCustomPrompt="1"/>
          </p:nvPr>
        </p:nvSpPr>
        <p:spPr>
          <a:xfrm>
            <a:off x="6135331" y="2211795"/>
            <a:ext cx="2231137" cy="96227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Three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sz="half" idx="27" hasCustomPrompt="1"/>
          </p:nvPr>
        </p:nvSpPr>
        <p:spPr>
          <a:xfrm>
            <a:off x="8450069" y="2208601"/>
            <a:ext cx="2231137" cy="9654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spc="-15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Bullet</a:t>
            </a:r>
            <a:br>
              <a:rPr lang="en-US" dirty="0" smtClean="0"/>
            </a:br>
            <a:r>
              <a:rPr lang="en-US" dirty="0" smtClean="0"/>
              <a:t>Four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8441905" y="3574669"/>
            <a:ext cx="2231137" cy="18122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sz="half" idx="29" hasCustomPrompt="1"/>
          </p:nvPr>
        </p:nvSpPr>
        <p:spPr>
          <a:xfrm>
            <a:off x="3835254" y="3574669"/>
            <a:ext cx="2231137" cy="181220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Complete the </a:t>
            </a:r>
            <a:br>
              <a:rPr lang="en-US" dirty="0" smtClean="0"/>
            </a:br>
            <a:r>
              <a:rPr lang="en-US" dirty="0" smtClean="0"/>
              <a:t>bullet with some interesting support information that goes right here</a:t>
            </a:r>
          </a:p>
        </p:txBody>
      </p:sp>
    </p:spTree>
    <p:extLst>
      <p:ext uri="{BB962C8B-B14F-4D97-AF65-F5344CB8AC3E}">
        <p14:creationId xmlns:p14="http://schemas.microsoft.com/office/powerpoint/2010/main" val="3661009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eatur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005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Headline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741201" y="1775317"/>
            <a:ext cx="6970341" cy="382657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3574669"/>
            <a:ext cx="2231137" cy="191088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Summary goes here and here and here and here, maybe a little more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4083016" y="2192645"/>
            <a:ext cx="6590026" cy="34092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rgbClr val="14578E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</p:txBody>
      </p:sp>
    </p:spTree>
    <p:extLst>
      <p:ext uri="{BB962C8B-B14F-4D97-AF65-F5344CB8AC3E}">
        <p14:creationId xmlns:p14="http://schemas.microsoft.com/office/powerpoint/2010/main" val="2311945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eatur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Headline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741201" y="1775317"/>
            <a:ext cx="6970341" cy="382657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3574669"/>
            <a:ext cx="2231137" cy="191088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Summary goes here and here and here and here, maybe a little more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4083016" y="2192645"/>
            <a:ext cx="6590026" cy="34092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rgbClr val="14578E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</p:txBody>
      </p:sp>
    </p:spTree>
    <p:extLst>
      <p:ext uri="{BB962C8B-B14F-4D97-AF65-F5344CB8AC3E}">
        <p14:creationId xmlns:p14="http://schemas.microsoft.com/office/powerpoint/2010/main" val="3248888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Fea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1775317"/>
            <a:ext cx="2220686" cy="3819994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2192646"/>
            <a:ext cx="2231137" cy="981423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Headline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520516" y="3451740"/>
            <a:ext cx="2220686" cy="2143571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3741201" y="1775317"/>
            <a:ext cx="6970341" cy="382657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3574669"/>
            <a:ext cx="2231137" cy="1910881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Feature Summary goes here and here and here and here, maybe a little more here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28" hasCustomPrompt="1"/>
          </p:nvPr>
        </p:nvSpPr>
        <p:spPr>
          <a:xfrm>
            <a:off x="4083016" y="2192645"/>
            <a:ext cx="6590026" cy="3409249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rgbClr val="14578E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  <a:p>
            <a:pPr lvl="0"/>
            <a:r>
              <a:rPr lang="en-US" dirty="0" smtClean="0"/>
              <a:t>Some Supporting Statement Here</a:t>
            </a:r>
          </a:p>
          <a:p>
            <a:pPr lvl="0"/>
            <a:r>
              <a:rPr lang="en-US" dirty="0" smtClean="0"/>
              <a:t>And Another Supporting Statement or Image</a:t>
            </a:r>
          </a:p>
        </p:txBody>
      </p:sp>
    </p:spTree>
    <p:extLst>
      <p:ext uri="{BB962C8B-B14F-4D97-AF65-F5344CB8AC3E}">
        <p14:creationId xmlns:p14="http://schemas.microsoft.com/office/powerpoint/2010/main" val="794798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graphicFrame>
        <p:nvGraphicFramePr>
          <p:cNvPr id="10" name="Chart 9"/>
          <p:cNvGraphicFramePr/>
          <p:nvPr userDrawn="1">
            <p:extLst>
              <p:ext uri="{D42A27DB-BD31-4B8C-83A1-F6EECF244321}">
                <p14:modId xmlns:p14="http://schemas.microsoft.com/office/powerpoint/2010/main" val="2883554580"/>
              </p:ext>
            </p:extLst>
          </p:nvPr>
        </p:nvGraphicFramePr>
        <p:xfrm>
          <a:off x="1102133" y="411480"/>
          <a:ext cx="10704513" cy="56368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1842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Table Title Goes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graphicFrame>
        <p:nvGraphicFramePr>
          <p:cNvPr id="22" name="Table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78892173"/>
              </p:ext>
            </p:extLst>
          </p:nvPr>
        </p:nvGraphicFramePr>
        <p:xfrm>
          <a:off x="1003300" y="1599776"/>
          <a:ext cx="10198100" cy="4069506"/>
        </p:xfrm>
        <a:graphic>
          <a:graphicData uri="http://schemas.openxmlformats.org/drawingml/2006/table">
            <a:tbl>
              <a:tblPr firstRow="1" bandRow="1">
                <a:effectLst>
                  <a:reflection blurRad="101600" stA="50000" endPos="8000" dist="50800" dir="5400000" sy="-100000" algn="bl" rotWithShape="0"/>
                </a:effectLst>
                <a:tableStyleId>{5C22544A-7EE6-4342-B048-85BDC9FD1C3A}</a:tableStyleId>
              </a:tblPr>
              <a:tblGrid>
                <a:gridCol w="2549525"/>
                <a:gridCol w="2549525"/>
                <a:gridCol w="2549525"/>
                <a:gridCol w="2549525"/>
              </a:tblGrid>
              <a:tr h="6782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egoe Pro Display SemiLight" panose="020B0402040204020203" pitchFamily="34" charset="0"/>
                        </a:rPr>
                        <a:t>Column Title</a:t>
                      </a:r>
                      <a:endParaRPr lang="en-CA" sz="2000" b="1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0B4F8D"/>
                        </a:gs>
                        <a:gs pos="46000">
                          <a:srgbClr val="0B4F8D"/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egoe Pro Display SemiLight" panose="020B0402040204020203" pitchFamily="34" charset="0"/>
                        </a:rPr>
                        <a:t>Column Title</a:t>
                      </a:r>
                      <a:endParaRPr lang="en-CA" sz="2000" b="1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B4F8D"/>
                        </a:gs>
                        <a:gs pos="46000">
                          <a:srgbClr val="0B4F8D"/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egoe Pro Display SemiLight" panose="020B0402040204020203" pitchFamily="34" charset="0"/>
                        </a:rPr>
                        <a:t>Column</a:t>
                      </a:r>
                      <a:r>
                        <a:rPr lang="en-US" sz="2000" b="1" baseline="0" dirty="0" smtClean="0">
                          <a:latin typeface="Segoe Pro Display SemiLight" panose="020B0402040204020203" pitchFamily="34" charset="0"/>
                        </a:rPr>
                        <a:t> Title</a:t>
                      </a:r>
                      <a:endParaRPr lang="en-CA" sz="2000" b="1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B4F8D"/>
                        </a:gs>
                        <a:gs pos="66000">
                          <a:srgbClr val="0B4F8D"/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Segoe Pro Display SemiLight" panose="020B0402040204020203" pitchFamily="34" charset="0"/>
                        </a:rPr>
                        <a:t>Column</a:t>
                      </a:r>
                      <a:r>
                        <a:rPr lang="en-US" sz="2000" b="1" baseline="0" dirty="0" smtClean="0">
                          <a:latin typeface="Segoe Pro Display SemiLight" panose="020B0402040204020203" pitchFamily="34" charset="0"/>
                        </a:rPr>
                        <a:t> Title</a:t>
                      </a:r>
                      <a:endParaRPr lang="en-CA" sz="2000" b="1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gradFill>
                      <a:gsLst>
                        <a:gs pos="0">
                          <a:srgbClr val="0B4F8D"/>
                        </a:gs>
                        <a:gs pos="46000">
                          <a:srgbClr val="0B4F8D"/>
                        </a:gs>
                        <a:gs pos="100000">
                          <a:schemeClr val="accent1">
                            <a:lumMod val="60000"/>
                          </a:schemeClr>
                        </a:gs>
                      </a:gsLst>
                      <a:path path="circle">
                        <a:fillToRect l="50000" t="130000" r="50000" b="-30000"/>
                      </a:path>
                    </a:gradFill>
                  </a:tcPr>
                </a:tc>
              </a:tr>
              <a:tr h="67825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+mj-lt"/>
                        </a:rPr>
                        <a:t>Row Title</a:t>
                      </a:r>
                      <a:endParaRPr lang="en-CA" sz="1800" b="1" dirty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2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j-lt"/>
                        </a:rPr>
                        <a:t>Row Title</a:t>
                      </a:r>
                      <a:endParaRPr lang="en-CA" sz="18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782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j-lt"/>
                        </a:rPr>
                        <a:t>Row Title</a:t>
                      </a:r>
                      <a:endParaRPr lang="en-CA" sz="18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782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j-lt"/>
                        </a:rPr>
                        <a:t>Row Title</a:t>
                      </a:r>
                      <a:endParaRPr lang="en-CA" sz="18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782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+mj-lt"/>
                        </a:rPr>
                        <a:t>Row Title</a:t>
                      </a:r>
                      <a:endParaRPr lang="en-CA" sz="1800" b="1" dirty="0" smtClean="0"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Pro Display SemiLight" panose="020B0402040204020203" pitchFamily="34" charset="0"/>
                        </a:rPr>
                        <a:t>Data Here</a:t>
                      </a:r>
                      <a:endParaRPr lang="en-CA" dirty="0">
                        <a:latin typeface="Segoe Pro Display SemiLight" panose="020B0402040204020203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278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8210" y="1867853"/>
            <a:ext cx="5063490" cy="823912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bg1">
                    <a:lumMod val="85000"/>
                  </a:schemeClr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918210" y="2691765"/>
            <a:ext cx="5063490" cy="3520724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511290" y="1871663"/>
            <a:ext cx="5063490" cy="823912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bg1">
                    <a:lumMod val="85000"/>
                  </a:schemeClr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6511290" y="2695575"/>
            <a:ext cx="5063490" cy="3520724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9561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M Toolkit Title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6306" y="4114800"/>
            <a:ext cx="4707853" cy="157985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r>
              <a:rPr lang="en-CA" dirty="0" smtClean="0"/>
              <a:t> with a very long line length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243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Portal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02215" cy="68580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18210" y="1867853"/>
            <a:ext cx="5063490" cy="823912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chemeClr val="bg1">
                    <a:lumMod val="85000"/>
                  </a:schemeClr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918210" y="2691765"/>
            <a:ext cx="5063490" cy="3520724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511290" y="691662"/>
            <a:ext cx="5063490" cy="621323"/>
          </a:xfrm>
        </p:spPr>
        <p:txBody>
          <a:bodyPr anchor="b"/>
          <a:lstStyle>
            <a:lvl1pPr marL="0" indent="0">
              <a:buNone/>
              <a:defRPr sz="2800" b="1">
                <a:solidFill>
                  <a:srgbClr val="005389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6"/>
          </p:nvPr>
        </p:nvSpPr>
        <p:spPr>
          <a:xfrm>
            <a:off x="6511290" y="1606062"/>
            <a:ext cx="5063490" cy="4610237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rgbClr val="005389"/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rgbClr val="005389"/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rgbClr val="005389"/>
                </a:solidFill>
              </a:defRPr>
            </a:lvl3pPr>
            <a:lvl4pPr>
              <a:defRPr>
                <a:solidFill>
                  <a:srgbClr val="005389"/>
                </a:solidFill>
              </a:defRPr>
            </a:lvl4pPr>
            <a:lvl5pPr>
              <a:defRPr>
                <a:solidFill>
                  <a:srgbClr val="005389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262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duct Portals 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217" y="1811948"/>
            <a:ext cx="5383825" cy="4618892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617384" y="3476625"/>
            <a:ext cx="5063490" cy="668215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/>
          </p:nvPr>
        </p:nvSpPr>
        <p:spPr>
          <a:xfrm>
            <a:off x="6617384" y="4471297"/>
            <a:ext cx="5063490" cy="1959544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203" y="1811948"/>
            <a:ext cx="5383825" cy="4642339"/>
          </a:xfrm>
          <a:prstGeom prst="rect">
            <a:avLst/>
          </a:prstGeom>
        </p:spPr>
      </p:pic>
      <p:sp>
        <p:nvSpPr>
          <p:cNvPr id="1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42681" y="3476625"/>
            <a:ext cx="5063490" cy="668215"/>
          </a:xfrm>
        </p:spPr>
        <p:txBody>
          <a:bodyPr anchor="b">
            <a:noAutofit/>
          </a:bodyPr>
          <a:lstStyle>
            <a:lvl1pPr marL="0" indent="0">
              <a:buNone/>
              <a:defRPr sz="2800" b="1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5"/>
          <p:cNvSpPr>
            <a:spLocks noGrp="1"/>
          </p:cNvSpPr>
          <p:nvPr>
            <p:ph sz="quarter" idx="16"/>
          </p:nvPr>
        </p:nvSpPr>
        <p:spPr>
          <a:xfrm>
            <a:off x="642681" y="4471297"/>
            <a:ext cx="5063490" cy="1959544"/>
          </a:xfrm>
        </p:spPr>
        <p:txBody>
          <a:bodyPr/>
          <a:lstStyle>
            <a:lvl1pPr>
              <a:lnSpc>
                <a:spcPct val="100000"/>
              </a:lnSpc>
              <a:defRPr sz="24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2pPr>
            <a:lvl3pPr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53082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516" y="-2410620"/>
            <a:ext cx="11044612" cy="12745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4279" y="3758356"/>
            <a:ext cx="4237729" cy="2082313"/>
          </a:xfrm>
        </p:spPr>
        <p:txBody>
          <a:bodyPr anchor="t">
            <a:normAutofit/>
          </a:bodyPr>
          <a:lstStyle>
            <a:lvl1pPr algn="r">
              <a:defRPr sz="4400">
                <a:solidFill>
                  <a:srgbClr val="001E4B"/>
                </a:solidFill>
                <a:latin typeface="+mj-lt"/>
              </a:defRPr>
            </a:lvl1pPr>
          </a:lstStyle>
          <a:p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114078" y="3096998"/>
            <a:ext cx="1462616" cy="1730243"/>
            <a:chOff x="2965473" y="2918435"/>
            <a:chExt cx="1462616" cy="173024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31659" y="305224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226986" y="3579794"/>
              <a:ext cx="9204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Regina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SK</a:t>
              </a: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876129" y="3128144"/>
            <a:ext cx="1462616" cy="1730243"/>
            <a:chOff x="1139862" y="3128143"/>
            <a:chExt cx="1462616" cy="1730243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06048" y="3261957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/>
            <p:cNvSpPr txBox="1"/>
            <p:nvPr userDrawn="1"/>
          </p:nvSpPr>
          <p:spPr>
            <a:xfrm>
              <a:off x="1259465" y="3834975"/>
              <a:ext cx="12234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Redmond</a:t>
              </a:r>
              <a:endParaRPr lang="en-US" b="1" baseline="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baseline="0" dirty="0" smtClean="0">
                  <a:solidFill>
                    <a:schemeClr val="bg1"/>
                  </a:solidFill>
                </a:rPr>
                <a:t>WA</a:t>
              </a:r>
              <a:endParaRPr lang="en-US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918775" y="2263022"/>
            <a:ext cx="1462616" cy="1730243"/>
            <a:chOff x="4531260" y="3063885"/>
            <a:chExt cx="1462616" cy="1730243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397446" y="319769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 userDrawn="1"/>
          </p:nvSpPr>
          <p:spPr>
            <a:xfrm>
              <a:off x="4745820" y="3507442"/>
              <a:ext cx="10334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Toronto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ON</a:t>
              </a: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064257" y="1198702"/>
            <a:ext cx="1462616" cy="1730243"/>
            <a:chOff x="4531260" y="3063885"/>
            <a:chExt cx="1462616" cy="1730243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397446" y="319769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4760859" y="3507442"/>
              <a:ext cx="10034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Calgary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7715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516" y="-2410620"/>
            <a:ext cx="11044612" cy="12745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64279" y="3758356"/>
            <a:ext cx="4237729" cy="2082313"/>
          </a:xfrm>
        </p:spPr>
        <p:txBody>
          <a:bodyPr anchor="t">
            <a:normAutofit/>
          </a:bodyPr>
          <a:lstStyle>
            <a:lvl1pPr algn="r">
              <a:defRPr sz="4400">
                <a:solidFill>
                  <a:srgbClr val="001E4B"/>
                </a:solidFill>
                <a:latin typeface="+mj-lt"/>
              </a:defRPr>
            </a:lvl1pPr>
          </a:lstStyle>
          <a:p>
            <a:r>
              <a:rPr lang="en-US" dirty="0" smtClean="0"/>
              <a:t>Adxstudio</a:t>
            </a:r>
            <a:br>
              <a:rPr lang="en-US" dirty="0" smtClean="0"/>
            </a:br>
            <a:r>
              <a:rPr lang="en-US" dirty="0" smtClean="0"/>
              <a:t>Locations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114078" y="3096998"/>
            <a:ext cx="1462616" cy="1730243"/>
            <a:chOff x="2965473" y="2918435"/>
            <a:chExt cx="1462616" cy="1730243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831659" y="305224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/>
            <p:cNvSpPr txBox="1"/>
            <p:nvPr userDrawn="1"/>
          </p:nvSpPr>
          <p:spPr>
            <a:xfrm>
              <a:off x="3023406" y="3579794"/>
              <a:ext cx="1327608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Regina SK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Central</a:t>
              </a:r>
              <a:r>
                <a:rPr lang="en-US" sz="1400" baseline="0" dirty="0" smtClean="0">
                  <a:solidFill>
                    <a:schemeClr val="bg1"/>
                  </a:solidFill>
                </a:rPr>
                <a:t> Region</a:t>
              </a:r>
            </a:p>
            <a:p>
              <a:pPr algn="ctr"/>
              <a:r>
                <a:rPr lang="en-US" sz="1400" baseline="0" dirty="0" smtClean="0">
                  <a:solidFill>
                    <a:schemeClr val="bg1"/>
                  </a:solidFill>
                </a:rPr>
                <a:t>Head Office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822769" y="3128144"/>
            <a:ext cx="1569340" cy="1730243"/>
            <a:chOff x="1086502" y="3128143"/>
            <a:chExt cx="1569340" cy="1730243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06048" y="3261957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/>
            <p:cNvSpPr txBox="1"/>
            <p:nvPr userDrawn="1"/>
          </p:nvSpPr>
          <p:spPr>
            <a:xfrm>
              <a:off x="1086502" y="3834975"/>
              <a:ext cx="15693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Redmond</a:t>
              </a:r>
              <a:r>
                <a:rPr lang="en-US" baseline="0" dirty="0" smtClean="0">
                  <a:solidFill>
                    <a:schemeClr val="bg1"/>
                  </a:solidFill>
                </a:rPr>
                <a:t> WA</a:t>
              </a:r>
              <a:endParaRPr lang="en-US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U.S.</a:t>
              </a:r>
              <a:r>
                <a:rPr lang="en-US" sz="1400" baseline="0" dirty="0" smtClean="0">
                  <a:solidFill>
                    <a:schemeClr val="bg1"/>
                  </a:solidFill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</a:rPr>
                <a:t>Office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5918775" y="2263022"/>
            <a:ext cx="1462616" cy="1730243"/>
            <a:chOff x="4531260" y="3063885"/>
            <a:chExt cx="1462616" cy="1730243"/>
          </a:xfrm>
        </p:grpSpPr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397446" y="319769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 userDrawn="1"/>
          </p:nvSpPr>
          <p:spPr>
            <a:xfrm>
              <a:off x="4582508" y="3507442"/>
              <a:ext cx="13601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Toronto ON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Eastern Region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 userDrawn="1"/>
        </p:nvGrpSpPr>
        <p:grpSpPr>
          <a:xfrm>
            <a:off x="2064257" y="1198702"/>
            <a:ext cx="1462616" cy="1730243"/>
            <a:chOff x="4531260" y="3063885"/>
            <a:chExt cx="1462616" cy="1730243"/>
          </a:xfrm>
        </p:grpSpPr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397446" y="3197699"/>
              <a:ext cx="1730243" cy="146261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TextBox 20"/>
            <p:cNvSpPr txBox="1"/>
            <p:nvPr userDrawn="1"/>
          </p:nvSpPr>
          <p:spPr>
            <a:xfrm>
              <a:off x="4559393" y="3507442"/>
              <a:ext cx="14063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Calgary AB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Western Region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35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073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95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ulti-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3709787"/>
            <a:ext cx="2220686" cy="1885524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3647151"/>
            <a:ext cx="2231137" cy="465255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840479" y="4535404"/>
            <a:ext cx="2237016" cy="1059907"/>
          </a:xfrm>
          <a:prstGeom prst="rect">
            <a:avLst/>
          </a:prstGeom>
          <a:solidFill>
            <a:srgbClr val="145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3846358" y="4493624"/>
            <a:ext cx="2231137" cy="442221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92382"/>
            <a:ext cx="2237016" cy="2199627"/>
          </a:xfrm>
          <a:prstGeom prst="rect">
            <a:avLst/>
          </a:prstGeom>
          <a:solidFill>
            <a:srgbClr val="B01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160442" y="1760874"/>
            <a:ext cx="2231137" cy="43177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Short Title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92383"/>
            <a:ext cx="2237016" cy="3802928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8480407" y="1792383"/>
            <a:ext cx="2203740" cy="40026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" panose="020B05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Big Numbers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8447935" y="2235731"/>
            <a:ext cx="2231137" cy="134005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7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45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2208601"/>
            <a:ext cx="2231137" cy="16261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Details go here and here and here, details go here. Details go here and here and here, details go here. Details go here and here and here, details go here.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4118362"/>
            <a:ext cx="2231137" cy="13671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Details go here and here and here, details go here. Details go here and here and here, details go here. Details go here and here and here, details go here.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9" hasCustomPrompt="1"/>
          </p:nvPr>
        </p:nvSpPr>
        <p:spPr>
          <a:xfrm>
            <a:off x="3850930" y="4935845"/>
            <a:ext cx="2231137" cy="54970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Details go here and here and here, details go here. 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520825" y="1792288"/>
            <a:ext cx="222091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3856582" y="1775317"/>
            <a:ext cx="2220913" cy="2666369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6141518" y="4093703"/>
            <a:ext cx="2220913" cy="149043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8480406" y="4164083"/>
            <a:ext cx="2231137" cy="125909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7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172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8461633" y="3591686"/>
            <a:ext cx="2203740" cy="40026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Another Big Number</a:t>
            </a:r>
          </a:p>
        </p:txBody>
      </p:sp>
    </p:spTree>
    <p:extLst>
      <p:ext uri="{BB962C8B-B14F-4D97-AF65-F5344CB8AC3E}">
        <p14:creationId xmlns:p14="http://schemas.microsoft.com/office/powerpoint/2010/main" val="2470185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ls Title/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6307" y="4117194"/>
            <a:ext cx="4707853" cy="135963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r>
              <a:rPr lang="en-CA" dirty="0" smtClean="0"/>
              <a:t> with a very long line length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0459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245644" y="457199"/>
            <a:ext cx="3932237" cy="273070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 smtClean="0"/>
              <a:t>First </a:t>
            </a:r>
            <a:r>
              <a:rPr lang="en-US" sz="4000" dirty="0" err="1" smtClean="0"/>
              <a:t>LastName</a:t>
            </a:r>
            <a:endParaRPr lang="en-US" sz="4000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1245644" y="3187908"/>
            <a:ext cx="3932238" cy="29580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>
              <a:lnSpc>
                <a:spcPct val="100000"/>
              </a:lnSpc>
            </a:pPr>
            <a:r>
              <a:rPr lang="en-US" sz="2400" dirty="0" smtClean="0"/>
              <a:t>Title Goes Here</a:t>
            </a:r>
            <a:br>
              <a:rPr lang="en-US" sz="2400" dirty="0" smtClean="0"/>
            </a:br>
            <a:r>
              <a:rPr lang="en-US" sz="2400" dirty="0" smtClean="0"/>
              <a:t>Second 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4563" y="945503"/>
            <a:ext cx="4714875" cy="4714875"/>
          </a:xfrm>
          <a:prstGeom prst="rect">
            <a:avLst/>
          </a:prstGeom>
          <a:effectLst>
            <a:outerShdw blurRad="520700" sx="102000" sy="102000" algn="ctr" rotWithShape="0">
              <a:prstClr val="black">
                <a:alpha val="67000"/>
              </a:prstClr>
            </a:outerShdw>
            <a:reflection blurRad="6350" stA="50000" endA="300" endPos="7000" dir="5400000" sy="-100000" algn="bl" rotWithShape="0"/>
            <a:softEdge rad="139700"/>
          </a:effectLst>
          <a:scene3d>
            <a:camera prst="orthographicFront"/>
            <a:lightRig rig="threePt" dir="t"/>
          </a:scene3d>
          <a:sp3d prstMaterial="matte"/>
        </p:spPr>
      </p:pic>
    </p:spTree>
    <p:extLst>
      <p:ext uri="{BB962C8B-B14F-4D97-AF65-F5344CB8AC3E}">
        <p14:creationId xmlns:p14="http://schemas.microsoft.com/office/powerpoint/2010/main" val="2965105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1E4B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535C68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1969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 sz="3200" baseline="0">
                <a:latin typeface="Segoe Pro Display SemiLight" panose="020B0402040204020203" pitchFamily="34" charset="0"/>
              </a:defRPr>
            </a:lvl1pPr>
            <a:lvl2pPr>
              <a:lnSpc>
                <a:spcPct val="100000"/>
              </a:lnSpc>
              <a:defRPr sz="2800">
                <a:latin typeface="Segoe Pro Display SemiLight" panose="020B0402040204020203" pitchFamily="34" charset="0"/>
              </a:defRPr>
            </a:lvl2pPr>
            <a:lvl3pPr>
              <a:lnSpc>
                <a:spcPct val="100000"/>
              </a:lnSpc>
              <a:defRPr sz="24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8689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Website Credent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title here</a:t>
            </a:r>
            <a:endParaRPr lang="en-CA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457200"/>
            <a:ext cx="6172200" cy="589914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dirty="0" smtClean="0"/>
              <a:t>Drop Screen Grab Here</a:t>
            </a:r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5635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www.websiteaddresshere.com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839788" y="2620953"/>
            <a:ext cx="3932237" cy="3240097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Add some features here</a:t>
            </a:r>
          </a:p>
          <a:p>
            <a:pPr lvl="0"/>
            <a:r>
              <a:rPr lang="en-US" dirty="0" smtClean="0"/>
              <a:t>And here</a:t>
            </a:r>
          </a:p>
          <a:p>
            <a:pPr lvl="0"/>
            <a:r>
              <a:rPr lang="en-US" dirty="0" smtClean="0"/>
              <a:t>And here</a:t>
            </a:r>
          </a:p>
        </p:txBody>
      </p:sp>
    </p:spTree>
    <p:extLst>
      <p:ext uri="{BB962C8B-B14F-4D97-AF65-F5344CB8AC3E}">
        <p14:creationId xmlns:p14="http://schemas.microsoft.com/office/powerpoint/2010/main" val="8158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219200" y="987424"/>
            <a:ext cx="4615543" cy="34172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1E4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“This is my important quotation, I have something to say. </a:t>
            </a:r>
          </a:p>
          <a:p>
            <a:r>
              <a:rPr lang="en-US" sz="3600" dirty="0" smtClean="0"/>
              <a:t>Adxstudio Portals is a great investment.”</a:t>
            </a:r>
            <a:endParaRPr lang="en-CA" sz="3600" dirty="0"/>
          </a:p>
        </p:txBody>
      </p:sp>
      <p:pic>
        <p:nvPicPr>
          <p:cNvPr id="10" name="Content Placeholder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13" y="-137160"/>
            <a:ext cx="12435841" cy="6995160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219200" y="4537710"/>
            <a:ext cx="4366727" cy="646331"/>
          </a:xfrm>
        </p:spPr>
        <p:txBody>
          <a:bodyPr>
            <a:normAutofit/>
          </a:bodyPr>
          <a:lstStyle>
            <a:lvl1pPr marL="0" indent="0">
              <a:buNone/>
              <a:defRPr b="1"/>
            </a:lvl1pPr>
          </a:lstStyle>
          <a:p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endParaRPr lang="en-CA" dirty="0" smtClean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" y="5184040"/>
            <a:ext cx="4286833" cy="48275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000" baseline="0"/>
            </a:lvl1pPr>
          </a:lstStyle>
          <a:p>
            <a:r>
              <a:rPr lang="en-US" dirty="0" smtClean="0"/>
              <a:t>Title Goes Here, Adxstudio Inc.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199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20516" y="517043"/>
            <a:ext cx="9191027" cy="117364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Insert Your Title Here</a:t>
            </a:r>
            <a:endParaRPr lang="en-CA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3FBAD-9B62-40B1-BC8D-7D930C2118D1}" type="datetimeFigureOut">
              <a:rPr lang="en-CA" smtClean="0"/>
              <a:t>2015-01-08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8C3F0B6-1BD2-4717-8EF3-CC031D43CD7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 userDrawn="1"/>
        </p:nvSpPr>
        <p:spPr>
          <a:xfrm>
            <a:off x="1520516" y="3709787"/>
            <a:ext cx="2220686" cy="1885524"/>
          </a:xfrm>
          <a:prstGeom prst="rect">
            <a:avLst/>
          </a:prstGeom>
          <a:solidFill>
            <a:srgbClr val="F15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510066" y="3647151"/>
            <a:ext cx="2231137" cy="465255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144113" y="1792382"/>
            <a:ext cx="2237016" cy="2320024"/>
          </a:xfrm>
          <a:prstGeom prst="rect">
            <a:avLst/>
          </a:prstGeom>
          <a:solidFill>
            <a:srgbClr val="B019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6160442" y="1760874"/>
            <a:ext cx="2231137" cy="431772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Short Title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8447130" y="1792383"/>
            <a:ext cx="2237016" cy="3802928"/>
          </a:xfrm>
          <a:prstGeom prst="rect">
            <a:avLst/>
          </a:prstGeom>
          <a:solidFill>
            <a:srgbClr val="016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8480407" y="1792383"/>
            <a:ext cx="2203740" cy="40026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" panose="020B05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Big Numbers Here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8447935" y="2235731"/>
            <a:ext cx="2231137" cy="134005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7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45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7" hasCustomPrompt="1"/>
          </p:nvPr>
        </p:nvSpPr>
        <p:spPr>
          <a:xfrm>
            <a:off x="6155217" y="2208600"/>
            <a:ext cx="2231137" cy="172603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Details go here and here and here, details go here. Details go here and here and here, details go here. Details go here and here and here, details go here.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520516" y="4118362"/>
            <a:ext cx="2231137" cy="13671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Details go here and here and here, details go here. Details go here and here and here, details go here. Details go here and here and here, details go here.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520825" y="1792288"/>
            <a:ext cx="2220913" cy="182245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Content Placeholder 2"/>
          <p:cNvSpPr>
            <a:spLocks noGrp="1"/>
          </p:cNvSpPr>
          <p:nvPr>
            <p:ph sz="half" idx="23" hasCustomPrompt="1"/>
          </p:nvPr>
        </p:nvSpPr>
        <p:spPr>
          <a:xfrm>
            <a:off x="8480406" y="4164083"/>
            <a:ext cx="2231137" cy="125909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7200" baseline="0">
                <a:solidFill>
                  <a:schemeClr val="bg1"/>
                </a:solidFill>
                <a:latin typeface="Segoe Pro Display SemiLight" panose="020B04020402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172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24" hasCustomPrompt="1"/>
          </p:nvPr>
        </p:nvSpPr>
        <p:spPr>
          <a:xfrm>
            <a:off x="8461633" y="3591686"/>
            <a:ext cx="2203740" cy="400263"/>
          </a:xfr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Segoe Pro Display Semibold" panose="020B0702040504020203" pitchFamily="34" charset="0"/>
              </a:defRPr>
            </a:lvl1pPr>
            <a:lvl2pPr marL="457200" indent="0">
              <a:buNone/>
              <a:defRPr sz="1400">
                <a:latin typeface="Segoe Pro Display SemiLight" panose="020B0402040204020203" pitchFamily="34" charset="0"/>
              </a:defRPr>
            </a:lvl2pPr>
            <a:lvl3pPr marL="914400" indent="0">
              <a:buNone/>
              <a:defRPr sz="1400">
                <a:latin typeface="Segoe Pro Display SemiLight" panose="020B0402040204020203" pitchFamily="34" charset="0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 smtClean="0"/>
              <a:t>Another Big Number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t="10750" b="-10750"/>
          <a:stretch/>
        </p:blipFill>
        <p:spPr>
          <a:xfrm>
            <a:off x="6166321" y="4174584"/>
            <a:ext cx="2209800" cy="1591056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817629" y="3404072"/>
            <a:ext cx="2237016" cy="2169317"/>
            <a:chOff x="3840479" y="3428088"/>
            <a:chExt cx="2237016" cy="2169317"/>
          </a:xfrm>
        </p:grpSpPr>
        <p:sp>
          <p:nvSpPr>
            <p:cNvPr id="13" name="Rectangle 12"/>
            <p:cNvSpPr/>
            <p:nvPr userDrawn="1"/>
          </p:nvSpPr>
          <p:spPr>
            <a:xfrm>
              <a:off x="3840479" y="3428088"/>
              <a:ext cx="2237016" cy="2167223"/>
            </a:xfrm>
            <a:prstGeom prst="rect">
              <a:avLst/>
            </a:prstGeom>
            <a:solidFill>
              <a:srgbClr val="1457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2452" y="3640645"/>
              <a:ext cx="2045620" cy="51140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80248" y="4946835"/>
              <a:ext cx="2151652" cy="65057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08325" y="4213396"/>
              <a:ext cx="2031568" cy="78719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 userDrawn="1"/>
        </p:nvGrpSpPr>
        <p:grpSpPr>
          <a:xfrm>
            <a:off x="3822798" y="1781354"/>
            <a:ext cx="2256583" cy="1551660"/>
            <a:chOff x="3827694" y="1793630"/>
            <a:chExt cx="2256583" cy="1551660"/>
          </a:xfrm>
        </p:grpSpPr>
        <p:pic>
          <p:nvPicPr>
            <p:cNvPr id="28" name="Picture 27"/>
            <p:cNvPicPr>
              <a:picLocks noChangeAspect="1"/>
            </p:cNvPicPr>
            <p:nvPr userDrawn="1"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34698" y="1793630"/>
              <a:ext cx="2244555" cy="768699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27694" y="2599783"/>
              <a:ext cx="2256583" cy="7455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5072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29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03798" y="6220109"/>
            <a:ext cx="980748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3663FBAD-9B62-40B1-BC8D-7D930C2118D1}" type="datetimeFigureOut">
              <a:rPr lang="en-CA" smtClean="0"/>
              <a:pPr/>
              <a:t>2015-01-08</a:t>
            </a:fld>
            <a:endParaRPr lang="en-CA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856186" y="6238366"/>
            <a:ext cx="5239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95000"/>
                  </a:schemeClr>
                </a:solidFill>
                <a:latin typeface="Segoe Pro Display SemiLight" panose="020B0402040204020203" pitchFamily="34" charset="0"/>
              </a:defRPr>
            </a:lvl1pPr>
          </a:lstStyle>
          <a:p>
            <a:endParaRPr lang="en-CA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613058" y="6228534"/>
            <a:ext cx="550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A72AE-C448-40BE-B2D9-7C32148A078B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63525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9" r:id="rId2"/>
    <p:sldLayoutId id="2147483780" r:id="rId3"/>
    <p:sldLayoutId id="2147483788" r:id="rId4"/>
    <p:sldLayoutId id="2147483758" r:id="rId5"/>
    <p:sldLayoutId id="2147483757" r:id="rId6"/>
    <p:sldLayoutId id="2147483764" r:id="rId7"/>
    <p:sldLayoutId id="2147483786" r:id="rId8"/>
    <p:sldLayoutId id="2147483777" r:id="rId9"/>
    <p:sldLayoutId id="2147483782" r:id="rId10"/>
    <p:sldLayoutId id="2147483792" r:id="rId11"/>
    <p:sldLayoutId id="2147483783" r:id="rId12"/>
    <p:sldLayoutId id="2147483778" r:id="rId13"/>
    <p:sldLayoutId id="2147483784" r:id="rId14"/>
    <p:sldLayoutId id="2147483781" r:id="rId15"/>
    <p:sldLayoutId id="2147483785" r:id="rId16"/>
    <p:sldLayoutId id="2147483773" r:id="rId17"/>
    <p:sldLayoutId id="2147483787" r:id="rId18"/>
    <p:sldLayoutId id="2147483760" r:id="rId19"/>
    <p:sldLayoutId id="2147483790" r:id="rId20"/>
    <p:sldLayoutId id="2147483791" r:id="rId21"/>
    <p:sldLayoutId id="2147483789" r:id="rId22"/>
    <p:sldLayoutId id="2147483774" r:id="rId23"/>
    <p:sldLayoutId id="2147483771" r:id="rId24"/>
    <p:sldLayoutId id="2147483793" r:id="rId2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1E4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rgbClr val="535C68"/>
          </a:solidFill>
          <a:latin typeface="Segoe Pro Display SemiLight" panose="020B04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535C68"/>
          </a:solidFill>
          <a:latin typeface="Segoe Pro Display SemiLight" panose="020B04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Pro Display SemiLight" panose="020B04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8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Adxstudio Portals Training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BD212"/>
                </a:solidFill>
                <a:latin typeface="Calibri" pitchFamily="34" charset="0"/>
              </a:rPr>
              <a:t>Portal Theming</a:t>
            </a:r>
            <a:endParaRPr lang="en-US" sz="3200" dirty="0">
              <a:solidFill>
                <a:srgbClr val="FBD21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7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Adxstudio Portals uses a front-end framework in all our starter portals</a:t>
            </a:r>
          </a:p>
          <a:p>
            <a:r>
              <a:rPr lang="en-US" dirty="0" smtClean="0"/>
              <a:t>This refers to the structure of HTML and the elements and CSS styles used</a:t>
            </a:r>
          </a:p>
          <a:p>
            <a:r>
              <a:rPr lang="en-US" dirty="0" smtClean="0"/>
              <a:t>Provides an easy to use platform for designers</a:t>
            </a:r>
          </a:p>
          <a:p>
            <a:r>
              <a:rPr lang="en-US" dirty="0" smtClean="0"/>
              <a:t>Many elements built Out of the Box to save on design time</a:t>
            </a:r>
          </a:p>
          <a:p>
            <a:r>
              <a:rPr lang="en-US" dirty="0" smtClean="0"/>
              <a:t>Responsive CSS Out of the Box</a:t>
            </a:r>
          </a:p>
          <a:p>
            <a:r>
              <a:rPr lang="en-US" dirty="0"/>
              <a:t>Front-end framework built upon </a:t>
            </a:r>
            <a:r>
              <a:rPr lang="en-US" b="1" dirty="0"/>
              <a:t>Bootstrap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3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0516" y="3740943"/>
            <a:ext cx="2231137" cy="187583"/>
          </a:xfrm>
        </p:spPr>
        <p:txBody>
          <a:bodyPr/>
          <a:lstStyle/>
          <a:p>
            <a:r>
              <a:rPr lang="en-US" dirty="0" smtClean="0"/>
              <a:t>Responsive CSS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3"/>
          </p:nvPr>
        </p:nvSpPr>
        <p:spPr>
          <a:xfrm>
            <a:off x="3846358" y="4526314"/>
            <a:ext cx="2231137" cy="409531"/>
          </a:xfrm>
        </p:spPr>
        <p:txBody>
          <a:bodyPr/>
          <a:lstStyle/>
          <a:p>
            <a:r>
              <a:rPr lang="en-US" dirty="0" smtClean="0"/>
              <a:t>Web community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 smtClean="0"/>
              <a:t>Version 6.0 of Portals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 smtClean="0"/>
              <a:t>2.3.2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Includes CSS and </a:t>
            </a:r>
            <a:r>
              <a:rPr lang="en-US" dirty="0" err="1"/>
              <a:t>Javascript</a:t>
            </a:r>
            <a:r>
              <a:rPr lang="en-US" dirty="0"/>
              <a:t> components for common web application interface elements:</a:t>
            </a:r>
          </a:p>
          <a:p>
            <a:r>
              <a:rPr lang="en-US" dirty="0"/>
              <a:t>Provides an ecosystem that you can take advantage of to quickly and easily theme the portals and features to suit your brand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8"/>
          </p:nvPr>
        </p:nvSpPr>
        <p:spPr>
          <a:xfrm>
            <a:off x="1505494" y="4201411"/>
            <a:ext cx="2231137" cy="1284139"/>
          </a:xfrm>
        </p:spPr>
        <p:txBody>
          <a:bodyPr/>
          <a:lstStyle/>
          <a:p>
            <a:r>
              <a:rPr lang="en-US" dirty="0"/>
              <a:t>Bootstrap was made to not only look and behave great in the latest desktop </a:t>
            </a:r>
            <a:r>
              <a:rPr lang="en-US" dirty="0" smtClean="0"/>
              <a:t>browsers, but </a:t>
            </a:r>
            <a:r>
              <a:rPr lang="en-US" dirty="0"/>
              <a:t>in tablet and smartphone browsers via responsive CSS as well.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19"/>
          </p:nvPr>
        </p:nvSpPr>
        <p:spPr/>
        <p:txBody>
          <a:bodyPr/>
          <a:lstStyle/>
          <a:p>
            <a:r>
              <a:rPr lang="en-US" dirty="0"/>
              <a:t>Built at Twitter by @</a:t>
            </a:r>
            <a:r>
              <a:rPr lang="en-US" dirty="0" err="1"/>
              <a:t>mdo</a:t>
            </a:r>
            <a:r>
              <a:rPr lang="en-US" dirty="0"/>
              <a:t> and @</a:t>
            </a:r>
            <a:r>
              <a:rPr lang="en-US" dirty="0" smtClean="0"/>
              <a:t>fat, Using LESS CSS, managed through </a:t>
            </a:r>
            <a:r>
              <a:rPr lang="en-US" dirty="0" err="1" smtClean="0"/>
              <a:t>GitHub</a:t>
            </a:r>
            <a:endParaRPr lang="en-US" dirty="0"/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2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4" b="10294"/>
          <a:stretch>
            <a:fillRect/>
          </a:stretch>
        </p:blipFill>
        <p:spPr>
          <a:xfrm>
            <a:off x="1472444" y="1760874"/>
            <a:ext cx="2220913" cy="1490435"/>
          </a:xfrm>
        </p:spPr>
      </p:pic>
      <p:sp>
        <p:nvSpPr>
          <p:cNvPr id="16" name="Content Placeholder 15"/>
          <p:cNvSpPr>
            <a:spLocks noGrp="1"/>
          </p:cNvSpPr>
          <p:nvPr>
            <p:ph sz="half" idx="23"/>
          </p:nvPr>
        </p:nvSpPr>
        <p:spPr/>
        <p:txBody>
          <a:bodyPr/>
          <a:lstStyle/>
          <a:p>
            <a:r>
              <a:rPr lang="en-US" dirty="0" smtClean="0"/>
              <a:t>3.3.1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half" idx="24"/>
          </p:nvPr>
        </p:nvSpPr>
        <p:spPr/>
        <p:txBody>
          <a:bodyPr/>
          <a:lstStyle/>
          <a:p>
            <a:r>
              <a:rPr lang="en-US" dirty="0" smtClean="0"/>
              <a:t>Latest Version</a:t>
            </a:r>
            <a:endParaRPr lang="en-US" dirty="0"/>
          </a:p>
        </p:txBody>
      </p:sp>
      <p:pic>
        <p:nvPicPr>
          <p:cNvPr id="27" name="Picture Placeholder 26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41518" y="4171312"/>
            <a:ext cx="2220913" cy="1822450"/>
          </a:xfrm>
        </p:spPr>
      </p:pic>
      <p:pic>
        <p:nvPicPr>
          <p:cNvPr id="30" name="Picture Placeholder 29"/>
          <p:cNvPicPr>
            <a:picLocks noGrp="1" noChangeAspect="1"/>
          </p:cNvPicPr>
          <p:nvPr>
            <p:ph type="pic" sz="quarter" idx="21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3" r="83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479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Bootstrap with Adxstudio Portals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0516" y="2072574"/>
            <a:ext cx="2231137" cy="981423"/>
          </a:xfrm>
        </p:spPr>
        <p:txBody>
          <a:bodyPr/>
          <a:lstStyle/>
          <a:p>
            <a:r>
              <a:rPr lang="en-US" dirty="0" smtClean="0"/>
              <a:t>Code-Generated Themes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Bootstrap uses a set of variables to apply behavior to elements of the portals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8"/>
          </p:nvPr>
        </p:nvSpPr>
        <p:spPr/>
        <p:txBody>
          <a:bodyPr/>
          <a:lstStyle/>
          <a:p>
            <a:pPr lvl="0"/>
            <a:r>
              <a:rPr lang="en-US" sz="3000" dirty="0">
                <a:solidFill>
                  <a:srgbClr val="535C68"/>
                </a:solidFill>
              </a:rPr>
              <a:t>Includes variables for: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Navigation elements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Forms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Buttons, tables, alerts, inputs</a:t>
            </a:r>
          </a:p>
          <a:p>
            <a:pPr marL="68580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Responsive grid layout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2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Bootstrap with Adxstudio Portals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6176" cy="4329369"/>
          </a:xfrm>
        </p:spPr>
        <p:txBody>
          <a:bodyPr/>
          <a:lstStyle/>
          <a:p>
            <a:r>
              <a:rPr lang="en-US" dirty="0" smtClean="0"/>
              <a:t>Elements include:</a:t>
            </a:r>
          </a:p>
          <a:p>
            <a:pPr lvl="1"/>
            <a:r>
              <a:rPr lang="en-US" dirty="0" smtClean="0"/>
              <a:t>Base styles</a:t>
            </a:r>
          </a:p>
          <a:p>
            <a:pPr lvl="1"/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Special Structured components</a:t>
            </a:r>
          </a:p>
          <a:p>
            <a:pPr lvl="1"/>
            <a:r>
              <a:rPr lang="en-US" dirty="0" smtClean="0"/>
              <a:t>JavaScript Components</a:t>
            </a:r>
          </a:p>
          <a:p>
            <a:pPr lvl="1"/>
            <a:r>
              <a:rPr lang="en-US" dirty="0" smtClean="0"/>
              <a:t>Scaffolding</a:t>
            </a:r>
            <a:endParaRPr lang="en-US" dirty="0"/>
          </a:p>
        </p:txBody>
      </p:sp>
      <p:pic>
        <p:nvPicPr>
          <p:cNvPr id="1026" name="Picture 2" descr="C:\Users\rbailey\AppData\Local\Temp\SNAGHTML1442fbe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983" y="1825625"/>
            <a:ext cx="5724525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50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Primarily through the use of standard bootstrap elements, all Adxstudio Start Portals are mobile-ready</a:t>
            </a:r>
          </a:p>
          <a:p>
            <a:r>
              <a:rPr lang="en-US" dirty="0"/>
              <a:t>Responsive CSS dynamically adjusts layout as window is resized, changing the position and form of components</a:t>
            </a:r>
          </a:p>
          <a:p>
            <a:r>
              <a:rPr lang="en-US" dirty="0" smtClean="0"/>
              <a:t>Use the OOB scaffolding technique as documented on the bootstrap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4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Bootstrap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its use of variables to generate its styles and </a:t>
            </a:r>
            <a:r>
              <a:rPr lang="en-US" dirty="0" err="1"/>
              <a:t>J</a:t>
            </a:r>
            <a:r>
              <a:rPr lang="en-US" dirty="0" err="1" smtClean="0"/>
              <a:t>avascript</a:t>
            </a:r>
            <a:r>
              <a:rPr lang="en-US" dirty="0"/>
              <a:t>, bootstrap can be easily customized in order to apply a consistent look throughout your portal</a:t>
            </a:r>
          </a:p>
          <a:p>
            <a:r>
              <a:rPr lang="en-US" dirty="0"/>
              <a:t>Customize bootstrap first, then tweak the styles that are generated (by adding your own on top)</a:t>
            </a:r>
          </a:p>
          <a:p>
            <a:r>
              <a:rPr lang="en-US" dirty="0" err="1"/>
              <a:t>ThemeRoller</a:t>
            </a:r>
            <a:r>
              <a:rPr lang="en-US" dirty="0"/>
              <a:t>, </a:t>
            </a:r>
            <a:r>
              <a:rPr lang="en-US" dirty="0" err="1"/>
              <a:t>Bootswatchr</a:t>
            </a:r>
            <a:r>
              <a:rPr lang="en-US" dirty="0"/>
              <a:t>, </a:t>
            </a:r>
            <a:r>
              <a:rPr lang="en-US" dirty="0" err="1"/>
              <a:t>BootTheme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8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Theming the Portal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custom version of bootstrap will generate a bootstrap.min.css file (along with possibly other files)</a:t>
            </a:r>
          </a:p>
          <a:p>
            <a:r>
              <a:rPr lang="en-US" dirty="0"/>
              <a:t>You can overwrite the corresponding file in your web project if you wish, but better to use a web file</a:t>
            </a:r>
          </a:p>
          <a:p>
            <a:r>
              <a:rPr lang="en-US" dirty="0"/>
              <a:t>Upload as a web file to the homepage (partial url: bootstrap.min.css) to apply your custom bootstrap theme to entire portal</a:t>
            </a:r>
          </a:p>
          <a:p>
            <a:r>
              <a:rPr lang="en-US" dirty="0"/>
              <a:t>Can upload other CSS files as well</a:t>
            </a:r>
          </a:p>
          <a:p>
            <a:r>
              <a:rPr lang="en-US" dirty="0" smtClean="0"/>
              <a:t>CSS files uploaded will apply to the page they are parented by and all child pages of that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1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1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dxstudio WIP">
      <a:dk1>
        <a:srgbClr val="000000"/>
      </a:dk1>
      <a:lt1>
        <a:sysClr val="window" lastClr="FFFFFF"/>
      </a:lt1>
      <a:dk2>
        <a:srgbClr val="39414A"/>
      </a:dk2>
      <a:lt2>
        <a:srgbClr val="E7E6E6"/>
      </a:lt2>
      <a:accent1>
        <a:srgbClr val="3366CC"/>
      </a:accent1>
      <a:accent2>
        <a:srgbClr val="FFFFFF"/>
      </a:accent2>
      <a:accent3>
        <a:srgbClr val="39414A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Pro Display">
      <a:majorFont>
        <a:latin typeface="Segoe Pro Display SemiLight"/>
        <a:ea typeface=""/>
        <a:cs typeface=""/>
      </a:majorFont>
      <a:minorFont>
        <a:latin typeface="Segoe Pro Display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B6CB2C2DFA12F4FB86EDB7C82ACABDF" ma:contentTypeVersion="3" ma:contentTypeDescription="Create a new document." ma:contentTypeScope="" ma:versionID="44ee752848dad6cf9d039b8b84ae75cd">
  <xsd:schema xmlns:xsd="http://www.w3.org/2001/XMLSchema" xmlns:xs="http://www.w3.org/2001/XMLSchema" xmlns:p="http://schemas.microsoft.com/office/2006/metadata/properties" xmlns:ns2="0fff4fee-0e47-4f96-badf-32f472a90d00" targetNamespace="http://schemas.microsoft.com/office/2006/metadata/properties" ma:root="true" ma:fieldsID="ec6b3d98b21ee9a5b2fbaa81334c215f" ns2:_="">
    <xsd:import namespace="0fff4fee-0e47-4f96-badf-32f472a90d0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ff4fee-0e47-4f96-badf-32f472a90d0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B147A8-6A18-4D31-A022-291FA9DCFA52}"/>
</file>

<file path=customXml/itemProps2.xml><?xml version="1.0" encoding="utf-8"?>
<ds:datastoreItem xmlns:ds="http://schemas.openxmlformats.org/officeDocument/2006/customXml" ds:itemID="{518A3ABF-2C25-412C-B8B5-CD1965C8A4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73DE7B-023A-4B81-82A8-0EF23A05B48B}">
  <ds:schemaRefs>
    <ds:schemaRef ds:uri="http://schemas.microsoft.com/office/infopath/2007/PartnerControls"/>
    <ds:schemaRef ds:uri="d3fcb70f-b1ed-4002-afc6-4de6bce21dba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42633</TotalTime>
  <Words>400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Pro Display Semibold</vt:lpstr>
      <vt:lpstr>Segoe Pro Display SemiLight</vt:lpstr>
      <vt:lpstr>Calibri</vt:lpstr>
      <vt:lpstr>Segoe Pro Display</vt:lpstr>
      <vt:lpstr>Office Theme</vt:lpstr>
      <vt:lpstr>Adxstudio Portals Training</vt:lpstr>
      <vt:lpstr>Front-End Framework</vt:lpstr>
      <vt:lpstr>Bootstrap</vt:lpstr>
      <vt:lpstr>Using Bootstrap with Adxstudio Portals</vt:lpstr>
      <vt:lpstr>Using Bootstrap with Adxstudio Portals</vt:lpstr>
      <vt:lpstr>Mobile Applications</vt:lpstr>
      <vt:lpstr>Customizing Bootstrap</vt:lpstr>
      <vt:lpstr>Theming the Portal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Scott Harwood</dc:creator>
  <cp:lastModifiedBy>Robert Bailey</cp:lastModifiedBy>
  <cp:revision>311</cp:revision>
  <dcterms:created xsi:type="dcterms:W3CDTF">2013-05-30T21:10:39Z</dcterms:created>
  <dcterms:modified xsi:type="dcterms:W3CDTF">2015-01-08T18:08:13Z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0x0101006B6CB2C2DFA12F4FB86EDB7C82ACABDF</vt:lpwstr>
  </property>
  <property fmtid="{D5CDD505-2E9C-101B-9397-08002B2CF9AE}" pid="3" name="IsMyDocuments">
    <vt:bool>true</vt:bool>
  </property>
</Properties>
</file>